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11"/>
  </p:handoutMasterIdLst>
  <p:sldIdLst>
    <p:sldId id="256" r:id="rId3"/>
    <p:sldId id="259" r:id="rId4"/>
    <p:sldId id="258" r:id="rId5"/>
    <p:sldId id="266" r:id="rId6"/>
    <p:sldId id="263" r:id="rId7"/>
    <p:sldId id="268" r:id="rId8"/>
    <p:sldId id="267" r:id="rId9"/>
    <p:sldId id="265" r:id="rId10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eab79c9-a89c-44b7-a14a-a613fe8d3399}">
          <p14:sldIdLst>
            <p14:sldId id="256"/>
            <p14:sldId id="259"/>
            <p14:sldId id="258"/>
            <p14:sldId id="266"/>
            <p14:sldId id="263"/>
            <p14:sldId id="268"/>
            <p14:sldId id="267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1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&#29579;&#20975;&#26480;\AppData\Local\Temp\wps.Hhbbkb\Chart3%20in%20Wp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61315789473684"/>
          <c:y val="0.0532218975393678"/>
          <c:w val="0.870315789473684"/>
          <c:h val="0.7292592592592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'[Chart3 in Wps.xlsx]Sheet1'!$A$1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'[Chart3 in Wps.xlsx]Sheet1'!$A$2:$A$7</c:f>
              <c:numCache>
                <c:formatCode>General</c:formatCode>
                <c:ptCount val="6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</c:numCache>
            </c:numRef>
          </c:val>
        </c:ser>
        <c:ser>
          <c:idx val="1"/>
          <c:order val="1"/>
          <c:tx>
            <c:strRef>
              <c:f>'[Chart3 in Wps.xlsx]Sheet1'!$B$1</c:f>
              <c:strCache>
                <c:ptCount val="1"/>
                <c:pt idx="0">
                  <c:v>产量（吨）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'[Chart3 in Wps.xlsx]Sheet1'!$B$2:$B$7</c:f>
              <c:numCache>
                <c:formatCode>General</c:formatCode>
                <c:ptCount val="6"/>
                <c:pt idx="0">
                  <c:v>16312.64</c:v>
                </c:pt>
                <c:pt idx="1">
                  <c:v>20374.7</c:v>
                </c:pt>
                <c:pt idx="2">
                  <c:v>17526.75</c:v>
                </c:pt>
                <c:pt idx="3">
                  <c:v>22909.86</c:v>
                </c:pt>
                <c:pt idx="4">
                  <c:v>25142.9</c:v>
                </c:pt>
                <c:pt idx="5">
                  <c:v>26488.62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3037727"/>
        <c:axId val="183152302"/>
      </c:barChart>
      <c:lineChart>
        <c:grouping val="standard"/>
        <c:varyColors val="0"/>
        <c:ser>
          <c:idx val="2"/>
          <c:order val="2"/>
          <c:tx>
            <c:strRef>
              <c:f>'[Chart3 in Wps.xlsx]Sheet1'!$C$1</c:f>
              <c:strCache>
                <c:ptCount val="1"/>
                <c:pt idx="0">
                  <c:v>增长率（%）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'[Chart3 in Wps.xlsx]Sheet1'!$C$2:$C$7</c:f>
              <c:numCache>
                <c:formatCode>0%</c:formatCode>
                <c:ptCount val="6"/>
                <c:pt idx="0">
                  <c:v>0.17</c:v>
                </c:pt>
                <c:pt idx="1">
                  <c:v>0.16</c:v>
                </c:pt>
                <c:pt idx="2">
                  <c:v>0.15</c:v>
                </c:pt>
                <c:pt idx="3">
                  <c:v>0.12</c:v>
                </c:pt>
                <c:pt idx="4">
                  <c:v>0.11</c:v>
                </c:pt>
                <c:pt idx="5">
                  <c:v>0.1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43037727"/>
        <c:axId val="183152302"/>
      </c:lineChart>
      <c:catAx>
        <c:axId val="74303772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3152302"/>
        <c:crosses val="autoZero"/>
        <c:auto val="1"/>
        <c:lblAlgn val="ctr"/>
        <c:lblOffset val="100"/>
        <c:noMultiLvlLbl val="0"/>
      </c:catAx>
      <c:valAx>
        <c:axId val="18315230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43037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bg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E:\&#36719;&#20214;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7" Type="http://schemas.openxmlformats.org/officeDocument/2006/relationships/image" Target="../media/image3.png"/><Relationship Id="rId16" Type="http://schemas.openxmlformats.org/officeDocument/2006/relationships/tags" Target="../tags/tag10.xml"/><Relationship Id="rId15" Type="http://schemas.microsoft.com/office/2007/relationships/media" Target="file:///C:\Users\&#29579;&#20975;&#26480;\Music\Amison%20-%20&#22825;&#27671;&#12398;&#23376;.mp3" TargetMode="External"/><Relationship Id="rId14" Type="http://schemas.openxmlformats.org/officeDocument/2006/relationships/audio" Target="file:///C:\Users\&#29579;&#20975;&#26480;\Music\Amison%20-%20&#22825;&#27671;&#12398;&#23376;.mp3" TargetMode="External"/><Relationship Id="rId13" Type="http://schemas.openxmlformats.org/officeDocument/2006/relationships/image" Target="../media/image2.jpeg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image" Target="file:///E:\&#36719;&#20214;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78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image" Target="file:///E:\&#36719;&#20214;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89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image" Target="file:///E:\&#36719;&#20214;\400px_tools/pic_temp/whole_pic.png" TargetMode="External"/><Relationship Id="rId3" Type="http://schemas.openxmlformats.org/officeDocument/2006/relationships/image" Target="../media/image4.jpeg"/><Relationship Id="rId2" Type="http://schemas.openxmlformats.org/officeDocument/2006/relationships/tags" Target="../tags/tag11.xml"/><Relationship Id="rId11" Type="http://schemas.openxmlformats.org/officeDocument/2006/relationships/image" Target="../media/image5.jpeg"/><Relationship Id="rId10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file:///E:\&#36719;&#20214;\400px_tools/pic_temp/pic_sup.png" TargetMode="External"/><Relationship Id="rId4" Type="http://schemas.openxmlformats.org/officeDocument/2006/relationships/image" Target="../media/image1.jpeg"/><Relationship Id="rId3" Type="http://schemas.openxmlformats.org/officeDocument/2006/relationships/tags" Target="../tags/tag18.xml"/><Relationship Id="rId2" Type="http://schemas.openxmlformats.org/officeDocument/2006/relationships/chart" Target="../charts/chart1.xml"/><Relationship Id="rId12" Type="http://schemas.openxmlformats.org/officeDocument/2006/relationships/tags" Target="../tags/tag24.xml"/><Relationship Id="rId11" Type="http://schemas.openxmlformats.org/officeDocument/2006/relationships/image" Target="../media/image6.jpeg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image" Target="file:///E:\&#36719;&#20214;\400px_tools/pic_temp/whole_pic.png" TargetMode="External"/><Relationship Id="rId3" Type="http://schemas.openxmlformats.org/officeDocument/2006/relationships/image" Target="../media/image4.jpeg"/><Relationship Id="rId2" Type="http://schemas.openxmlformats.org/officeDocument/2006/relationships/tags" Target="../tags/tag25.xml"/><Relationship Id="rId12" Type="http://schemas.openxmlformats.org/officeDocument/2006/relationships/image" Target="../media/image7.jpeg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file:///E:\&#36719;&#20214;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33.xml"/><Relationship Id="rId18" Type="http://schemas.openxmlformats.org/officeDocument/2006/relationships/image" Target="../media/image8.png"/><Relationship Id="rId17" Type="http://schemas.openxmlformats.org/officeDocument/2006/relationships/tags" Target="../tags/tag44.xml"/><Relationship Id="rId16" Type="http://schemas.microsoft.com/office/2007/relationships/media" Target="../media/media1.mp4"/><Relationship Id="rId15" Type="http://schemas.openxmlformats.org/officeDocument/2006/relationships/video" Target="../media/media1.mp4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file:///E:\&#36719;&#20214;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45.xml"/><Relationship Id="rId10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image" Target="file:///E:\&#36719;&#20214;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52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image" Target="file:///E:\&#36719;&#20214;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61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image" Target="file:///E:\&#36719;&#20214;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69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矩形 20"/>
          <p:cNvSpPr/>
          <p:nvPr userDrawn="1">
            <p:custDataLst>
              <p:tags r:id="rId5"/>
            </p:custDataLst>
          </p:nvPr>
        </p:nvSpPr>
        <p:spPr>
          <a:xfrm>
            <a:off x="2113464" y="0"/>
            <a:ext cx="3539243" cy="561310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>
            <p:custDataLst>
              <p:tags r:id="rId6"/>
            </p:custDataLst>
          </p:nvPr>
        </p:nvSpPr>
        <p:spPr>
          <a:xfrm>
            <a:off x="2315089" y="216027"/>
            <a:ext cx="3132392" cy="5181048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 userDrawn="1">
            <p:custDataLst>
              <p:tags r:id="rId10"/>
            </p:custDataLst>
          </p:nvPr>
        </p:nvSpPr>
        <p:spPr>
          <a:xfrm>
            <a:off x="3579495" y="640080"/>
            <a:ext cx="1482090" cy="4615180"/>
          </a:xfrm>
          <a:prstGeom prst="rect">
            <a:avLst/>
          </a:prstGeom>
        </p:spPr>
        <p:txBody>
          <a:bodyPr vert="eaVert" wrap="square" lIns="91440" tIns="45720" rIns="91440" bIns="45720" rtlCol="0" anchor="ctr" anchorCtr="0">
            <a:normAutofit fontScale="70000"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u="none" strike="noStrike" kern="1200" cap="none" spc="6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我最爱的</a:t>
            </a:r>
            <a:b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b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袁隆平爷爷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副标题 4"/>
          <p:cNvSpPr>
            <a:spLocks noGrp="1"/>
          </p:cNvSpPr>
          <p:nvPr userDrawn="1">
            <p:custDataLst>
              <p:tags r:id="rId11"/>
            </p:custDataLst>
          </p:nvPr>
        </p:nvSpPr>
        <p:spPr>
          <a:xfrm>
            <a:off x="2950046" y="713193"/>
            <a:ext cx="497053" cy="4448088"/>
          </a:xfrm>
          <a:prstGeom prst="rect">
            <a:avLst/>
          </a:prstGeom>
        </p:spPr>
        <p:txBody>
          <a:bodyPr vert="eaVert" wrap="square" lIns="91440" tIns="45720" rIns="91440" bIns="45720" rtlCol="0" anchor="t" anchorCtr="0">
            <a:no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kern="0" spc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姓名：王凯杰</a:t>
            </a:r>
            <a:endParaRPr lang="zh-CN" altLang="en-US" sz="1600" b="1" kern="0" spc="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algn="l"/>
            <a:r>
              <a:rPr lang="zh-CN" altLang="en-US" sz="1600" b="1" kern="0" spc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学号：</a:t>
            </a:r>
            <a:r>
              <a:rPr lang="en-US" altLang="zh-CN" sz="1600" b="1" kern="0" spc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2023150196</a:t>
            </a:r>
            <a:endParaRPr lang="en-US" altLang="zh-CN" sz="1600" b="1" kern="0" spc="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algn="l"/>
            <a:r>
              <a:rPr lang="zh-CN" altLang="en-US" sz="1600" b="1" kern="0" spc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日期：</a:t>
            </a:r>
            <a:r>
              <a:rPr lang="en-US" altLang="zh-CN" sz="1600" b="1" kern="0" spc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2023/11/17</a:t>
            </a:r>
            <a:endParaRPr lang="en-US" altLang="zh-CN" sz="1600" b="1" kern="0" spc="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endParaRPr lang="en-US" altLang="zh-CN" sz="400" b="1" kern="0" spc="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6" name="图片 5" descr="微信图片_20231117125933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447405" y="374650"/>
            <a:ext cx="3429635" cy="5165725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7" name="Amison - 天気の子">
            <a:hlinkClick r:id="" action="ppaction://media"/>
          </p:cNvPr>
          <p:cNvPicPr/>
          <p:nvPr userDrawn="1">
            <a:audioFile r:link="rId14"/>
            <p:extLst>
              <p:ext uri="{DAA4B4D4-6D71-4841-9C94-3DE7FCFB9230}">
                <p14:media xmlns:p14="http://schemas.microsoft.com/office/powerpoint/2010/main" r:link="rId15"/>
              </p:ext>
            </p:extLst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8105" y="2159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7" repeatCount="indefinite" fill="remove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我最爱的袁隆平爷爷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>
                <a:solidFill>
                  <a:schemeClr val="lt1"/>
                </a:solidFill>
              </a:rPr>
              <a:t>个人简介</a:t>
            </a: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任意多边形: 形状 5"/>
          <p:cNvSpPr/>
          <p:nvPr userDrawn="1">
            <p:custDataLst>
              <p:tags r:id="rId6"/>
            </p:custDataLst>
          </p:nvPr>
        </p:nvSpPr>
        <p:spPr>
          <a:xfrm flipH="1">
            <a:off x="2911475" y="0"/>
            <a:ext cx="9280800" cy="6858000"/>
          </a:xfrm>
          <a:custGeom>
            <a:avLst/>
            <a:gdLst>
              <a:gd name="connsiteX0" fmla="*/ 0 w 9281536"/>
              <a:gd name="connsiteY0" fmla="*/ 0 h 6858000"/>
              <a:gd name="connsiteX1" fmla="*/ 7567200 w 9281536"/>
              <a:gd name="connsiteY1" fmla="*/ 0 h 6858000"/>
              <a:gd name="connsiteX2" fmla="*/ 9281536 w 9281536"/>
              <a:gd name="connsiteY2" fmla="*/ 6858000 h 6858000"/>
              <a:gd name="connsiteX3" fmla="*/ 0 w 92815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1536" h="6858000">
                <a:moveTo>
                  <a:pt x="0" y="0"/>
                </a:moveTo>
                <a:lnTo>
                  <a:pt x="7567200" y="0"/>
                </a:lnTo>
                <a:lnTo>
                  <a:pt x="92815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杂交水稻之父</a:t>
            </a:r>
            <a:r>
              <a:rPr lang="en-US" altLang="zh-CN" dirty="0">
                <a:sym typeface="+mn-ea"/>
              </a:rPr>
              <a:t>——</a:t>
            </a:r>
            <a:r>
              <a:rPr dirty="0">
                <a:sym typeface="+mn-ea"/>
              </a:rPr>
              <a:t>袁隆平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5445125" y="1511300"/>
            <a:ext cx="524700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个人简介：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袁隆平（1930年9月7日-2021年5月22日）  汉族 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无党派人士，江西省九江市德安县人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享誉海内外的著名农业科学家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中国杂交水稻事业的开创者和领导者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中国共产党的亲密朋友，无党派人士的杰出代表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获得荣誉：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“共和国勋章”获得者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湖南省政协原副主席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国家杂交水稻工程技术研究中心原主任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中国工程院院士  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被誉为“杂交水稻之父”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0" name="图片 9" descr="97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87680" y="944245"/>
            <a:ext cx="2820670" cy="425958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127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10235" y="443230"/>
            <a:ext cx="11093450" cy="731520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br>
              <a:rPr dirty="0">
                <a:sym typeface="+mn-ea"/>
              </a:rPr>
            </a:br>
            <a:br>
              <a:rPr dirty="0">
                <a:sym typeface="+mn-ea"/>
              </a:rPr>
            </a:b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7"/>
            </p:custDataLst>
          </p:nvPr>
        </p:nvSpPr>
        <p:spPr>
          <a:xfrm>
            <a:off x="165735" y="6083300"/>
            <a:ext cx="7005955" cy="583565"/>
          </a:xfrm>
        </p:spPr>
        <p:txBody>
          <a:bodyPr vert="horz" wrap="square" lIns="90170" tIns="46990" rIns="90170" bIns="4699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800" b="1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0" name="表格 9"/>
          <p:cNvGraphicFramePr/>
          <p:nvPr userDrawn="1"/>
        </p:nvGraphicFramePr>
        <p:xfrm>
          <a:off x="6955155" y="3648710"/>
          <a:ext cx="5046980" cy="2645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085"/>
                <a:gridCol w="1938020"/>
                <a:gridCol w="153987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产量（吨）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增长率（</a:t>
                      </a:r>
                      <a:r>
                        <a:rPr lang="en-US" altLang="zh-CN"/>
                        <a:t>%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2017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16312.64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17%</a:t>
                      </a:r>
                      <a:endParaRPr lang="en-US" altLang="zh-CN"/>
                    </a:p>
                  </a:txBody>
                  <a:tcPr/>
                </a:tc>
              </a:tr>
              <a:tr h="3746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2018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20374.70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16%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2019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17526.75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15%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2020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22909.86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12%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2021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25142.90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11%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2022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26488.62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10%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图片 11" descr="482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78130" y="1255395"/>
            <a:ext cx="6523990" cy="4347210"/>
          </a:xfrm>
          <a:prstGeom prst="rect">
            <a:avLst/>
          </a:prstGeom>
        </p:spPr>
      </p:pic>
      <p:graphicFrame>
        <p:nvGraphicFramePr>
          <p:cNvPr id="15" name="图表 14"/>
          <p:cNvGraphicFramePr/>
          <p:nvPr userDrawn="1">
            <p:custDataLst>
              <p:tags r:id="rId12"/>
            </p:custDataLst>
          </p:nvPr>
        </p:nvGraphicFramePr>
        <p:xfrm>
          <a:off x="6955155" y="144145"/>
          <a:ext cx="4826000" cy="3119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文本框 15"/>
          <p:cNvSpPr txBox="1"/>
          <p:nvPr userDrawn="1"/>
        </p:nvSpPr>
        <p:spPr>
          <a:xfrm>
            <a:off x="610235" y="384810"/>
            <a:ext cx="53943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今年来我国杂交水稻的增长情况</a:t>
            </a:r>
            <a:r>
              <a:rPr lang="zh-CN" sz="2800" b="1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：</a:t>
            </a:r>
            <a:endParaRPr sz="2800" b="1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endParaRPr lang="zh-CN" altLang="en-US" sz="2800" b="1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45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4320540" y="0"/>
            <a:ext cx="7866984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5972175" y="1971040"/>
            <a:ext cx="3067050" cy="2915920"/>
          </a:xfrm>
        </p:spPr>
        <p:txBody>
          <a:bodyPr vert="eaVert" wrap="square" lIns="91440" tIns="45720" rIns="91440" bIns="4572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7200"/>
              <a:buFont typeface="Arial" panose="020B0604020202020204" pitchFamily="34" charset="0"/>
              <a:buNone/>
              <a:defRPr sz="1800" b="0" spc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11" name="标题 3"/>
          <p:cNvSpPr>
            <a:spLocks noGrp="1"/>
          </p:cNvSpPr>
          <p:nvPr userDrawn="1">
            <p:custDataLst>
              <p:tags r:id="rId10"/>
            </p:custDataLst>
          </p:nvPr>
        </p:nvSpPr>
        <p:spPr>
          <a:xfrm rot="16200000">
            <a:off x="5281295" y="1176655"/>
            <a:ext cx="5927725" cy="4020820"/>
          </a:xfrm>
          <a:prstGeom prst="rect">
            <a:avLst/>
          </a:prstGeom>
        </p:spPr>
        <p:txBody>
          <a:bodyPr vert="eaVert" wrap="square" lIns="91440" tIns="45720" rIns="91440" bIns="45720" rtlCol="0" anchor="t" anchorCtr="0">
            <a:normAutofit fontScale="9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7200"/>
              <a:buFont typeface="Arial" panose="020B0604020202020204" pitchFamily="34" charset="0"/>
              <a:buNone/>
              <a:defRPr sz="1800" b="0" u="none" strike="noStrike" kern="1200" cap="none" spc="7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r>
              <a:rPr lang="zh-CN" altLang="en-US"/>
              <a:t>袁隆平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是我国研究与发展杂交水稻的开创者，也是世界上第一个成功地利用水稻杂种优势的科学家。</a:t>
            </a:r>
            <a:br>
              <a:rPr lang="zh-CN" altLang="en-US"/>
            </a:br>
            <a:br>
              <a:rPr lang="zh-CN" altLang="en-US"/>
            </a:br>
            <a:r>
              <a:rPr lang="zh-CN" altLang="en-US" b="1"/>
              <a:t>被誉为“杂交水稻之父”</a:t>
            </a:r>
            <a:r>
              <a:rPr lang="zh-CN" altLang="en-US"/>
              <a:t>。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从1960年开始，他始终致力于杂交水稻技术的研究。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应用与推广发明</a:t>
            </a:r>
            <a:r>
              <a:rPr lang="zh-CN" altLang="en-US" b="1"/>
              <a:t>“三系法”</a:t>
            </a:r>
            <a:r>
              <a:rPr lang="zh-CN" altLang="en-US"/>
              <a:t>籼型杂交水稻，成功研究出“两系法”杂交水稻。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创建了超级杂交稻技术体系，为我国粮食安全、农业科学发展和世界粮食供给作出杰出贡献。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用一句话总结——</a:t>
            </a:r>
            <a:r>
              <a:rPr lang="zh-CN" altLang="en-US" b="1"/>
              <a:t>让更多的人吃饱了饭</a:t>
            </a:r>
            <a:endParaRPr lang="zh-CN" altLang="en-US" b="1"/>
          </a:p>
        </p:txBody>
      </p:sp>
      <p:pic>
        <p:nvPicPr>
          <p:cNvPr id="12" name="图片 11" descr="95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26465" y="1180465"/>
            <a:ext cx="5071110" cy="34283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>
                <a:sym typeface="+mn-ea"/>
              </a:rPr>
              <a:t>荣誉：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635" y="1764030"/>
            <a:ext cx="4824095" cy="4093210"/>
          </a:xfrm>
        </p:spPr>
        <p:txBody>
          <a:bodyPr wrap="square">
            <a:noAutofit/>
          </a:bodyPr>
          <a:lstStyle>
            <a:lvl1pPr>
              <a:defRPr sz="1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袁隆平1953年毕业于西南农学院（现西南大学），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lvl="0"/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1995年当选中国工程院院士，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lvl="0"/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2001年获得首届国家最高科学技术奖，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lvl="0"/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2014年获得国家科学技术进步特等奖，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lvl="0"/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2018年获“改革先锋”称号，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lvl="0"/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2019年被授予“共和国勋章”。还相继获得联合国教科文组织“科学奖”等二十余项国内国际大奖。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lvl="0"/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2007年，袁隆平被美国科学院评为外籍院士，成为国际科学界的顶级人物。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lvl="0"/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2007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年，袁隆平获得“影响世界华人盛典”之最受瞩目奖项——“终身成就奖”，成为继著名华人科学家杨振宁先生后，第二位“影响世界华人盛典终身成就奖”得主。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lvl="0"/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4" hasCustomPrompt="1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4"/>
            <a:endParaRPr lang="zh-CN" altLang="en-US" dirty="0"/>
          </a:p>
        </p:txBody>
      </p:sp>
      <p:sp>
        <p:nvSpPr>
          <p:cNvPr id="17" name="标题 1"/>
          <p:cNvSpPr>
            <a:spLocks noGrp="1"/>
          </p:cNvSpPr>
          <p:nvPr userDrawn="1">
            <p:custDataLst>
              <p:tags r:id="rId13"/>
            </p:custDataLst>
          </p:nvPr>
        </p:nvSpPr>
        <p:spPr>
          <a:xfrm>
            <a:off x="710200" y="897400"/>
            <a:ext cx="3960000" cy="882000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 hasCustomPrompt="1"/>
            <p:custDataLst>
              <p:tags r:id="rId14"/>
            </p:custDataLst>
          </p:nvPr>
        </p:nvSpPr>
        <p:spPr>
          <a:xfrm>
            <a:off x="1603375" y="3429635"/>
            <a:ext cx="3131820" cy="2427605"/>
          </a:xfrm>
        </p:spPr>
        <p:txBody>
          <a:bodyPr>
            <a:normAutofit fontScale="90000" lnSpcReduction="10000"/>
          </a:bodyPr>
          <a:p>
            <a:endParaRPr lang="zh-CN" altLang="en-US" sz="143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9" name="袁隆平">
            <a:hlinkClick r:id="" action="ppaction://media"/>
          </p:cNvPr>
          <p:cNvPicPr/>
          <p:nvPr>
            <p:ph sz="quarter" idx="16"/>
            <a:videoFile r:link="rId15"/>
            <p:extLst>
              <p:ext uri="{DAA4B4D4-6D71-4841-9C94-3DE7FCFB9230}">
                <p14:media xmlns:p14="http://schemas.microsoft.com/office/powerpoint/2010/main" r:embed="rId16"/>
              </p:ext>
            </p:extLst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576695" y="1068070"/>
            <a:ext cx="3314065" cy="4404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video fullScrn="1">
              <p:cMediaNode vol="62000" showWhenStopped="1">
                <p:cTn id="2" repeatCount="indefinite" fill="remove" display="1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>
            <p:custDataLst>
              <p:tags r:id="rId5"/>
            </p:custDataLst>
          </p:nvPr>
        </p:nvSpPr>
        <p:spPr>
          <a:xfrm>
            <a:off x="2113464" y="0"/>
            <a:ext cx="3539243" cy="561310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6"/>
            </p:custDataLst>
          </p:nvPr>
        </p:nvSpPr>
        <p:spPr>
          <a:xfrm>
            <a:off x="2315089" y="216027"/>
            <a:ext cx="3132392" cy="5181048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10"/>
            </p:custDataLst>
          </p:nvPr>
        </p:nvSpPr>
        <p:spPr>
          <a:xfrm>
            <a:off x="4473453" y="709613"/>
            <a:ext cx="546222" cy="4162424"/>
          </a:xfrm>
        </p:spPr>
        <p:txBody>
          <a:bodyPr vert="eaVert" wrap="square" lIns="91440" tIns="45720" rIns="91440" bIns="45720" anchor="t" anchorCtr="0">
            <a:normAutofit/>
          </a:bodyPr>
          <a:lstStyle>
            <a:lvl1pPr marL="0" marR="0" indent="0" algn="dist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1"/>
            </p:custDataLst>
          </p:nvPr>
        </p:nvSpPr>
        <p:spPr>
          <a:xfrm>
            <a:off x="2853870" y="610523"/>
            <a:ext cx="1490528" cy="4392055"/>
          </a:xfrm>
        </p:spPr>
        <p:txBody>
          <a:bodyPr vert="eaVert" wrap="square" lIns="91440" tIns="45720" rIns="91440" bIns="45720" anchor="t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000" b="0" spc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302438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101.xml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我最爱的袁隆平爷爷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5033010" y="5010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2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4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107.xml"/><Relationship Id="rId4" Type="http://schemas.openxmlformats.org/officeDocument/2006/relationships/image" Target="../media/image8.png"/><Relationship Id="rId3" Type="http://schemas.openxmlformats.org/officeDocument/2006/relationships/tags" Target="../tags/tag106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8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9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微信图片_202311171259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7405" y="374650"/>
            <a:ext cx="3429635" cy="516572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杂交水稻之父</a:t>
            </a:r>
            <a:r>
              <a:rPr lang="en-US" altLang="zh-CN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</a:t>
            </a:r>
            <a:r>
              <a:rPr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袁隆平</a:t>
            </a:r>
            <a:endParaRPr>
              <a:ln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 idx="14"/>
          </p:nvPr>
        </p:nvSpPr>
        <p:spPr>
          <a:xfrm rot="16200000">
            <a:off x="5281295" y="1176655"/>
            <a:ext cx="5927725" cy="4020820"/>
          </a:xfrm>
        </p:spPr>
        <p:txBody>
          <a:bodyPr>
            <a:normAutofit fontScale="90000"/>
          </a:bodyPr>
          <a:p>
            <a:r>
              <a:rPr lang="zh-CN" altLang="en-US"/>
              <a:t>袁隆平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是我国研究与发展杂交水稻的开创者，也是世界上第一个成功地利用水稻杂种优势的科学家。</a:t>
            </a:r>
            <a:br>
              <a:rPr lang="zh-CN" altLang="en-US"/>
            </a:br>
            <a:br>
              <a:rPr lang="zh-CN" altLang="en-US"/>
            </a:br>
            <a:r>
              <a:rPr lang="zh-CN" altLang="en-US" b="1"/>
              <a:t>被誉为“杂交水稻之父”</a:t>
            </a:r>
            <a:r>
              <a:rPr lang="zh-CN" altLang="en-US"/>
              <a:t>。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从1960年开始，他始终致力于杂交水稻技术的研究。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应用与推广发明</a:t>
            </a:r>
            <a:r>
              <a:rPr lang="zh-CN" altLang="en-US" b="1"/>
              <a:t>“三系法”</a:t>
            </a:r>
            <a:r>
              <a:rPr lang="zh-CN" altLang="en-US"/>
              <a:t>籼型杂交水稻，成功研究出“两系法”杂交水稻。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创建了超级杂交稻技术体系，为我国粮食安全、农业科学发展和世界粮食供给作出杰出贡献。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用一句话总结——</a:t>
            </a:r>
            <a:r>
              <a:rPr lang="zh-CN" altLang="en-US" b="1"/>
              <a:t>让更多的人吃饱了饭</a:t>
            </a:r>
            <a:endParaRPr lang="zh-CN" altLang="en-US" b="1"/>
          </a:p>
        </p:txBody>
      </p:sp>
      <p:pic>
        <p:nvPicPr>
          <p:cNvPr id="6" name="图片 5" descr="9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465" y="1180465"/>
            <a:ext cx="5071110" cy="34283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荣誉：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68605" y="1764030"/>
            <a:ext cx="4466590" cy="4093210"/>
          </a:xfrm>
        </p:spPr>
        <p:txBody>
          <a:bodyPr>
            <a:normAutofit fontScale="90000" lnSpcReduction="10000"/>
          </a:bodyPr>
          <a:p>
            <a:r>
              <a:rPr lang="zh-CN" altLang="en-US" sz="143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袁隆平1953年毕业于西南农学院（现西南大学），</a:t>
            </a:r>
            <a:endParaRPr lang="zh-CN" altLang="en-US" sz="143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143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1995年当选中国工程院院士，</a:t>
            </a:r>
            <a:endParaRPr lang="zh-CN" altLang="en-US" sz="143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143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2001年获得首届国家最高科学技术奖，</a:t>
            </a:r>
            <a:endParaRPr lang="zh-CN" altLang="en-US" sz="143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143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2014年获得国家科学技术进步特等奖，</a:t>
            </a:r>
            <a:endParaRPr lang="zh-CN" altLang="en-US" sz="143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143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2018年获“改革先锋”称号，</a:t>
            </a:r>
            <a:endParaRPr lang="zh-CN" altLang="en-US" sz="143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143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2019年被授予“共和国勋章”。还相继获得联合国教科文组织“科学奖”等二十余项国内国际大奖。</a:t>
            </a:r>
            <a:endParaRPr lang="zh-CN" altLang="en-US" sz="143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143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2007年，袁隆平被美国科学院评为外籍院士，成为国际科学界的顶级人物。</a:t>
            </a:r>
            <a:endParaRPr lang="zh-CN" altLang="en-US" sz="143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143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2007</a:t>
            </a:r>
            <a:r>
              <a:rPr lang="zh-CN" altLang="en-US" sz="143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年，袁隆平获得“影响世界华人盛典”之最受瞩目奖项——“终身成就奖”，成为继著名华人科学家杨振宁先生后，第二位“影响世界华人盛典终身成就奖”得主。</a:t>
            </a:r>
            <a:endParaRPr lang="zh-CN" altLang="en-US" sz="143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5" name="袁隆平">
            <a:hlinkClick r:id="" action="ppaction://media"/>
          </p:cNvPr>
          <p:cNvPicPr/>
          <p:nvPr>
            <p:ph sz="quarter" idx="14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76695" y="1068070"/>
            <a:ext cx="3314065" cy="44049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video fullScrn="1">
              <p:cMediaNode vol="62000" showWhenStopped="1">
                <p:cTn id="2" repeatCount="indefinite" fill="remove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“共和国勋章”获得者，中国研究与发展杂交水稻的开创者和带头人，中国工程院院士，国家杂交水稻工程技术研究中心主任，湖南省政协原副主席袁隆平，因病医治无效，于2021年5月22日13时07分在长沙逝世，享年91岁。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 descr="660"/>
          <p:cNvPicPr>
            <a:picLocks noChangeAspect="1"/>
          </p:cNvPicPr>
          <p:nvPr>
            <p:ph sz="quarter" idx="14"/>
          </p:nvPr>
        </p:nvPicPr>
        <p:blipFill>
          <a:blip r:embed="rId1"/>
          <a:stretch>
            <a:fillRect/>
          </a:stretch>
        </p:blipFill>
        <p:spPr>
          <a:xfrm>
            <a:off x="368935" y="2807970"/>
            <a:ext cx="5146040" cy="3430905"/>
          </a:xfrm>
          <a:prstGeom prst="rect">
            <a:avLst/>
          </a:prstGeom>
        </p:spPr>
      </p:pic>
      <p:pic>
        <p:nvPicPr>
          <p:cNvPr id="6" name="图片 5" descr="9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65" y="2807970"/>
            <a:ext cx="5708650" cy="35172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袁老寄语：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袁隆平于2017年11月28日题的一句话：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——</a:t>
            </a:r>
            <a:r>
              <a:rPr lang="zh-CN" altLang="en-US" sz="20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“人就像种子，要做一粒好种子”。</a:t>
            </a:r>
            <a:endParaRPr lang="zh-CN" altLang="en-US" sz="20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5" name="内容占位符 4" descr="380"/>
          <p:cNvPicPr>
            <a:picLocks noChangeAspect="1"/>
          </p:cNvPicPr>
          <p:nvPr>
            <p:ph sz="quarter" idx="14"/>
          </p:nvPr>
        </p:nvPicPr>
        <p:blipFill>
          <a:blip r:embed="rId1"/>
          <a:stretch>
            <a:fillRect/>
          </a:stretch>
        </p:blipFill>
        <p:spPr>
          <a:xfrm>
            <a:off x="5100955" y="944245"/>
            <a:ext cx="6480175" cy="47383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制作人：王凯杰</a:t>
            </a:r>
            <a:endParaRPr lang="zh-CN" altLang="en-US"/>
          </a:p>
          <a:p>
            <a:r>
              <a:rPr lang="zh-CN" altLang="en-US"/>
              <a:t>学号：</a:t>
            </a:r>
            <a:r>
              <a:rPr lang="en-US" altLang="zh-CN"/>
              <a:t>2023150196</a:t>
            </a:r>
            <a:endParaRPr lang="en-US" altLang="zh-CN"/>
          </a:p>
          <a:p>
            <a:r>
              <a:rPr lang="zh-CN" altLang="en-US"/>
              <a:t>日期：</a:t>
            </a:r>
            <a:r>
              <a:rPr lang="en-US" altLang="zh-CN"/>
              <a:t>2023/11/17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5707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6、8、11、16、19、20、21、22、25、28、29、30"/>
</p:tagLst>
</file>

<file path=ppt/tags/tag102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"/>
  <p:tag name="KSO_WM_SLIDE_LAYOUT_CNT" val="1_1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5707"/>
  <p:tag name="KSO_WM_SLIDE_ID" val="custom20205707_1"/>
  <p:tag name="KSO_WM_TEMPLATE_MASTER_THUMB_INDEX" val="12"/>
  <p:tag name="KSO_WM_TEMPLATE_THUMBS_INDEX" val="1、4、6、8、11、16、19、20、21、22、25、28、29、30、3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707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707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707"/>
</p:tagLst>
</file>

<file path=ppt/tags/tag10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437*3296*344*34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707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707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707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707"/>
</p:tagLst>
</file>

<file path=ppt/tags/tag111.xml><?xml version="1.0" encoding="utf-8"?>
<p:tagLst xmlns:p="http://schemas.openxmlformats.org/presentationml/2006/main">
  <p:tag name="commondata" val="eyJoZGlkIjoiZDUzNWUwNTM1N2U2OWRhYWM3ZDQ3ZWQxOTlkYzdhYjIifQ==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BK_DARK_LIGHT" val="2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30*1589*3758*375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BEAUTIFY_FLAG" val=""/>
</p:tagLst>
</file>

<file path=ppt/tags/tag4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BK_DARK_LIGHT" val="2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TEMPLATE_CATEGORY" val="custom"/>
  <p:tag name="KSO_WM_TEMPLATE_INDEX" val="20205707"/>
  <p:tag name="KSO_WM_UNIT_TYPE" val="a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5707_1*a*1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农业主题通用"/>
  <p:tag name="KSO_WM_UNIT_NOCLEAR" val="0"/>
  <p:tag name="KSO_WM_UNIT_VALUE" val="10"/>
</p:tagLst>
</file>

<file path=ppt/tags/tag7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BK_DARK_LIGHT" val="2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BK_DARK_LIGHT" val="2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"/>
  <p:tag name="KSO_WM_UNIT_ISCONTENTSTITLE" val="0"/>
  <p:tag name="KSO_WM_UNIT_NOCLEAR" val="0"/>
  <p:tag name="KSO_WM_UNIT_VALUE" val="26"/>
  <p:tag name="KSO_WM_UNIT_TYPE" val="b"/>
  <p:tag name="KSO_WM_UNIT_INDEX" val="1"/>
  <p:tag name="KSO_WM_UNIT_PRESET_TEXT" val="单击此处添加副标题内容"/>
  <p:tag name="KSO_WM_TEMPLATE_CATEGORY" val="custom"/>
  <p:tag name="KSO_WM_TEMPLATE_INDEX" val="20205707"/>
  <p:tag name="KSO_WM_UNIT_ID" val="custom20205707_1*b*1"/>
  <p:tag name="KSO_WM_UNIT_ISNUMDGMTITLE" val="0"/>
</p:tagLst>
</file>

<file path=ppt/tags/tag80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707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707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032605">
      <a:dk1>
        <a:sysClr val="windowText" lastClr="000000"/>
      </a:dk1>
      <a:lt1>
        <a:sysClr val="window" lastClr="FFFFFF"/>
      </a:lt1>
      <a:dk2>
        <a:srgbClr val="FDF5E2"/>
      </a:dk2>
      <a:lt2>
        <a:srgbClr val="FFFFFF"/>
      </a:lt2>
      <a:accent1>
        <a:srgbClr val="F8C63D"/>
      </a:accent1>
      <a:accent2>
        <a:srgbClr val="EEAB62"/>
      </a:accent2>
      <a:accent3>
        <a:srgbClr val="E48F88"/>
      </a:accent3>
      <a:accent4>
        <a:srgbClr val="DA74AD"/>
      </a:accent4>
      <a:accent5>
        <a:srgbClr val="D058D3"/>
      </a:accent5>
      <a:accent6>
        <a:srgbClr val="C63DF8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634</Words>
  <Application>WPS 演示</Application>
  <PresentationFormat>宽屏</PresentationFormat>
  <Paragraphs>28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汉仪旗黑-85S</vt:lpstr>
      <vt:lpstr>黑体</vt:lpstr>
      <vt:lpstr>华文仿宋</vt:lpstr>
      <vt:lpstr>华文宋体</vt:lpstr>
      <vt:lpstr>仿宋</vt:lpstr>
      <vt:lpstr>华文中宋</vt:lpstr>
      <vt:lpstr>1_Office 主题​​</vt:lpstr>
      <vt:lpstr>农业主题通用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恪守本心</cp:lastModifiedBy>
  <cp:revision>157</cp:revision>
  <dcterms:created xsi:type="dcterms:W3CDTF">2019-06-19T02:08:00Z</dcterms:created>
  <dcterms:modified xsi:type="dcterms:W3CDTF">2023-11-17T07:49:39Z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FA1E8036F07A4884A45C1A955C62A4C1_11</vt:lpwstr>
  </property>
</Properties>
</file>